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18"/>
  </p:notesMasterIdLst>
  <p:sldIdLst>
    <p:sldId id="256" r:id="rId2"/>
    <p:sldId id="313" r:id="rId3"/>
    <p:sldId id="314" r:id="rId4"/>
    <p:sldId id="330" r:id="rId5"/>
    <p:sldId id="312" r:id="rId6"/>
    <p:sldId id="316" r:id="rId7"/>
    <p:sldId id="315" r:id="rId8"/>
    <p:sldId id="318" r:id="rId9"/>
    <p:sldId id="319" r:id="rId10"/>
    <p:sldId id="321" r:id="rId11"/>
    <p:sldId id="331" r:id="rId12"/>
    <p:sldId id="329" r:id="rId13"/>
    <p:sldId id="327" r:id="rId14"/>
    <p:sldId id="328" r:id="rId15"/>
    <p:sldId id="332" r:id="rId16"/>
    <p:sldId id="325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58"/>
    <p:restoredTop sz="94643"/>
  </p:normalViewPr>
  <p:slideViewPr>
    <p:cSldViewPr snapToGrid="0" snapToObjects="1">
      <p:cViewPr varScale="1">
        <p:scale>
          <a:sx n="131" d="100"/>
          <a:sy n="131" d="100"/>
        </p:scale>
        <p:origin x="19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2.jpeg>
</file>

<file path=ppt/media/image3.png>
</file>

<file path=ppt/media/image5.png>
</file>

<file path=ppt/media/image6.png>
</file>

<file path=ppt/media/image7.png>
</file>

<file path=ppt/media/image8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BB19-503D-5846-8E95-B59313AA77A5}" type="datetimeFigureOut">
              <a:rPr lang="en-US" smtClean="0"/>
              <a:t>4/8/22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B2F93D-883A-3646-90A3-30FA7FF1F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871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777" r="99162">
                        <a14:foregroundMark x1="42458" y1="3265" x2="44134" y2="8935"/>
                        <a14:foregroundMark x1="19274" y1="13402" x2="25978" y2="13746"/>
                        <a14:foregroundMark x1="43855" y1="15979" x2="50000" y2="18729"/>
                        <a14:foregroundMark x1="65363" y1="51031" x2="68715" y2="57216"/>
                        <a14:foregroundMark x1="56983" y1="21993" x2="51397" y2="24399"/>
                        <a14:foregroundMark x1="27933" y1="28007" x2="25419" y2="30584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" y="304800"/>
            <a:ext cx="1922463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8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0" y="1295400"/>
            <a:ext cx="617220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88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772400" cy="1752600"/>
          </a:xfrm>
        </p:spPr>
        <p:txBody>
          <a:bodyPr/>
          <a:lstStyle>
            <a:lvl1pPr marL="0" indent="0">
              <a:buFont typeface="Monotype Sort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3" name="Straight Connector 12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7" name="Picture 16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9" name="Picture 18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24" name="Picture 23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39810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181163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57200"/>
            <a:ext cx="20574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60198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360541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72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65661062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7897378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8833925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016368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9400694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80050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321652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04096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813600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20930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4572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87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87076" name="Rectangle 4"/>
          <p:cNvSpPr>
            <a:spLocks noChangeArrowheads="1"/>
          </p:cNvSpPr>
          <p:nvPr/>
        </p:nvSpPr>
        <p:spPr bwMode="gray">
          <a:xfrm>
            <a:off x="0" y="1638300"/>
            <a:ext cx="3343275" cy="122238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000000"/>
              </a:solidFill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7" name="Straight Connector 16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3" name="Picture 12" descr="RUGR_logoNL_rood_PMS186.eps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pic>
        <p:nvPicPr>
          <p:cNvPr id="14" name="Picture 13" descr="CoverSmall.jp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6549" y="381000"/>
            <a:ext cx="1020251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79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effectLst/>
          <a:latin typeface="Helvetica Neue Medium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60000"/>
        <a:buFont typeface="Monotype Sorts" charset="2"/>
        <a:buChar char="n"/>
        <a:defRPr kumimoji="1" sz="3200">
          <a:solidFill>
            <a:schemeClr val="tx1"/>
          </a:solidFill>
          <a:effectLst/>
          <a:latin typeface="Helvetica Neue Light"/>
          <a:ea typeface="ＭＳ Ｐゴシック" charset="-128"/>
          <a:cs typeface="ＭＳ Ｐゴシック" charset="-128"/>
        </a:defRPr>
      </a:lvl1pPr>
      <a:lvl2pPr marL="739775" indent="-282575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/>
        <a:buChar char="•"/>
        <a:defRPr kumimoji="1" sz="2800">
          <a:solidFill>
            <a:schemeClr val="tx1"/>
          </a:solidFill>
          <a:effectLst/>
          <a:latin typeface="Helvetica Neue Light"/>
          <a:ea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100000"/>
        <a:buFont typeface="Wingdings" charset="2"/>
        <a:buChar char="§"/>
        <a:defRPr kumimoji="1" sz="2400">
          <a:solidFill>
            <a:schemeClr val="tx1"/>
          </a:solidFill>
          <a:effectLst/>
          <a:latin typeface="Helvetica Neue Light"/>
          <a:ea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B162E2-4D9D-6D4B-B5C1-E2D43A8E0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spiking neural architecture that learns tasks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8B74604-48E1-264A-A72D-0042FCA999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Niels </a:t>
            </a:r>
            <a:r>
              <a:rPr lang="en-US" dirty="0" err="1"/>
              <a:t>Taatgen</a:t>
            </a:r>
            <a:endParaRPr lang="en-US" dirty="0"/>
          </a:p>
          <a:p>
            <a:r>
              <a:rPr lang="en-US" sz="2000" dirty="0"/>
              <a:t>Bernoulli Institute for Mathematics, Computer Science </a:t>
            </a:r>
            <a:br>
              <a:rPr lang="en-US" sz="2000" dirty="0"/>
            </a:br>
            <a:r>
              <a:rPr lang="en-US" sz="2000" dirty="0"/>
              <a:t>and Artificial Intelligence</a:t>
            </a:r>
          </a:p>
          <a:p>
            <a:r>
              <a:rPr lang="en-US" sz="2000" dirty="0"/>
              <a:t>University of Groningen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009962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64CB0-D25A-624B-AA8A-E7BDD0EEB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can reproduce Smallwood et al.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989E4-1796-D240-9CB4-817C23E76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But: we have to hand-code the task-specific knowledge</a:t>
            </a:r>
          </a:p>
          <a:p>
            <a:r>
              <a:rPr lang="en-US" dirty="0"/>
              <a:t>Can’t the </a:t>
            </a:r>
            <a:r>
              <a:rPr lang="en-US"/>
              <a:t>model learn </a:t>
            </a:r>
            <a:r>
              <a:rPr lang="en-US" dirty="0"/>
              <a:t>it itself?</a:t>
            </a:r>
          </a:p>
          <a:p>
            <a:r>
              <a:rPr lang="en-US" dirty="0"/>
              <a:t>--&gt; Use PES learning to learn the mapping between the combine state and the Action</a:t>
            </a:r>
          </a:p>
          <a:p>
            <a:r>
              <a:rPr lang="en-US" dirty="0"/>
              <a:t>We train the model 15x by showing the correct action, then it is on its own.</a:t>
            </a:r>
          </a:p>
        </p:txBody>
      </p:sp>
    </p:spTree>
    <p:extLst>
      <p:ext uri="{BB962C8B-B14F-4D97-AF65-F5344CB8AC3E}">
        <p14:creationId xmlns:p14="http://schemas.microsoft.com/office/powerpoint/2010/main" val="2607243426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4E8E3-1C4E-B34A-8BE1-FCAF31268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WMCRTmodelMW">
            <a:hlinkClick r:id="" action="ppaction://media"/>
            <a:extLst>
              <a:ext uri="{FF2B5EF4-FFF2-40B4-BE49-F238E27FC236}">
                <a16:creationId xmlns:a16="http://schemas.microsoft.com/office/drawing/2014/main" id="{DC541231-92BB-1E43-8249-E9CFD4B715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8" y="3175"/>
            <a:ext cx="88979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661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2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465BF-6A4C-AE49-9015-D0E2D297A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1B012-C64D-734C-B356-84B499F02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the model for 40 trials</a:t>
            </a:r>
          </a:p>
          <a:p>
            <a:r>
              <a:rPr lang="en-US" dirty="0"/>
              <a:t>Then look at the Basal Ganglia input</a:t>
            </a:r>
          </a:p>
          <a:p>
            <a:r>
              <a:rPr lang="en-US" dirty="0"/>
              <a:t>And the activity in declarative memory</a:t>
            </a:r>
          </a:p>
        </p:txBody>
      </p:sp>
    </p:spTree>
    <p:extLst>
      <p:ext uri="{BB962C8B-B14F-4D97-AF65-F5344CB8AC3E}">
        <p14:creationId xmlns:p14="http://schemas.microsoft.com/office/powerpoint/2010/main" val="401608520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1C2C-E77C-FD47-972E-7E1191E11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31540E-B4D5-3645-8764-25289C0D5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55" y="1222894"/>
            <a:ext cx="8270543" cy="513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46179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7DDBF-2259-D449-806C-AADA42966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D2C390-47D5-6446-BDDA-FDB9E304A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43" y="1463723"/>
            <a:ext cx="8328263" cy="516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6611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538D6-7892-3245-84CC-0D6316FFB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CA2529-7C02-B044-9DC1-7B1CED4BB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485" y="2092183"/>
            <a:ext cx="39243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51145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48D0E-11C9-644A-A2CD-5F12C883B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B35DD-D68E-E544-A19A-218CCC077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Instead of explicitly testing conditions, it is better to use the state of the system as the cue for the next action</a:t>
            </a:r>
          </a:p>
          <a:p>
            <a:r>
              <a:rPr lang="en-US" dirty="0"/>
              <a:t>Semantic pointers (vectors) have an advantage over straight symbols</a:t>
            </a:r>
          </a:p>
          <a:p>
            <a:r>
              <a:rPr lang="en-US" dirty="0"/>
              <a:t>Future work (lots!)</a:t>
            </a:r>
          </a:p>
          <a:p>
            <a:pPr lvl="1"/>
            <a:r>
              <a:rPr lang="en-US" dirty="0"/>
              <a:t>Implement operator level</a:t>
            </a:r>
          </a:p>
          <a:p>
            <a:pPr lvl="1"/>
            <a:r>
              <a:rPr lang="en-US" dirty="0"/>
              <a:t>Variable binding</a:t>
            </a:r>
          </a:p>
          <a:p>
            <a:pPr lvl="1"/>
            <a:r>
              <a:rPr lang="en-US" dirty="0"/>
              <a:t>Compiling PRIMs for transfer learning</a:t>
            </a:r>
          </a:p>
        </p:txBody>
      </p:sp>
    </p:spTree>
    <p:extLst>
      <p:ext uri="{BB962C8B-B14F-4D97-AF65-F5344CB8AC3E}">
        <p14:creationId xmlns:p14="http://schemas.microsoft.com/office/powerpoint/2010/main" val="2091621564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C40CB84-36E2-F146-A064-48F6CD4F8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559" y="-1"/>
            <a:ext cx="7347512" cy="69441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F741AA-BC3F-4447-B34F-49B27F234819}"/>
              </a:ext>
            </a:extLst>
          </p:cNvPr>
          <p:cNvSpPr txBox="1"/>
          <p:nvPr/>
        </p:nvSpPr>
        <p:spPr>
          <a:xfrm>
            <a:off x="219919" y="2997843"/>
            <a:ext cx="1180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ACT-R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194632-BF0C-C246-980C-8E3F09C7AD92}"/>
              </a:ext>
            </a:extLst>
          </p:cNvPr>
          <p:cNvSpPr txBox="1"/>
          <p:nvPr/>
        </p:nvSpPr>
        <p:spPr>
          <a:xfrm>
            <a:off x="219919" y="4053068"/>
            <a:ext cx="1180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PRIMs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DACE2B-0929-574A-8AAA-A713A884CF7C}"/>
              </a:ext>
            </a:extLst>
          </p:cNvPr>
          <p:cNvSpPr txBox="1"/>
          <p:nvPr/>
        </p:nvSpPr>
        <p:spPr>
          <a:xfrm>
            <a:off x="219919" y="5106994"/>
            <a:ext cx="1180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Helvetica" pitchFamily="2" charset="0"/>
              </a:rPr>
              <a:t>Nengo</a:t>
            </a:r>
            <a:endParaRPr lang="en-US" sz="2400" dirty="0">
              <a:latin typeface="Helvetica" pitchFamily="2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DFE0363-C163-1B4F-821C-5FDC3506B97F}"/>
              </a:ext>
            </a:extLst>
          </p:cNvPr>
          <p:cNvCxnSpPr>
            <a:stCxn id="2" idx="2"/>
          </p:cNvCxnSpPr>
          <p:nvPr/>
        </p:nvCxnSpPr>
        <p:spPr bwMode="auto">
          <a:xfrm>
            <a:off x="810228" y="3459508"/>
            <a:ext cx="0" cy="5935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F32046E-94B1-D741-88BD-9C5D177CBE71}"/>
              </a:ext>
            </a:extLst>
          </p:cNvPr>
          <p:cNvCxnSpPr>
            <a:stCxn id="4" idx="2"/>
            <a:endCxn id="5" idx="0"/>
          </p:cNvCxnSpPr>
          <p:nvPr/>
        </p:nvCxnSpPr>
        <p:spPr bwMode="auto">
          <a:xfrm>
            <a:off x="810228" y="4514733"/>
            <a:ext cx="0" cy="59226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16643068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DC68C-4753-C342-BAA6-A9B36C5B0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57200"/>
            <a:ext cx="7772400" cy="794990"/>
          </a:xfrm>
        </p:spPr>
        <p:txBody>
          <a:bodyPr/>
          <a:lstStyle/>
          <a:p>
            <a:r>
              <a:rPr lang="en-US" dirty="0" err="1"/>
              <a:t>Nengo</a:t>
            </a:r>
            <a:r>
              <a:rPr lang="en-US" dirty="0"/>
              <a:t>/PRIMs/ACT-R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8E5A0D-4488-B84F-8444-F8A5C22C5AF6}"/>
              </a:ext>
            </a:extLst>
          </p:cNvPr>
          <p:cNvSpPr/>
          <p:nvPr/>
        </p:nvSpPr>
        <p:spPr bwMode="auto">
          <a:xfrm>
            <a:off x="705896" y="2210636"/>
            <a:ext cx="874207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F20CF9-4F25-2345-AD86-A622891B1DF8}"/>
              </a:ext>
            </a:extLst>
          </p:cNvPr>
          <p:cNvSpPr/>
          <p:nvPr/>
        </p:nvSpPr>
        <p:spPr bwMode="auto">
          <a:xfrm>
            <a:off x="1913373" y="2210636"/>
            <a:ext cx="1033306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Vision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03DE06-0C9E-EA44-A1F2-716EE9587993}"/>
              </a:ext>
            </a:extLst>
          </p:cNvPr>
          <p:cNvSpPr/>
          <p:nvPr/>
        </p:nvSpPr>
        <p:spPr bwMode="auto">
          <a:xfrm>
            <a:off x="3279949" y="2210636"/>
            <a:ext cx="810568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WM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AFFDFC-BCB6-FB4A-8FE8-86F13693BB03}"/>
              </a:ext>
            </a:extLst>
          </p:cNvPr>
          <p:cNvSpPr/>
          <p:nvPr/>
        </p:nvSpPr>
        <p:spPr bwMode="auto">
          <a:xfrm>
            <a:off x="4423787" y="2210636"/>
            <a:ext cx="1034980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Mem1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1D0BE4-E04D-4A4C-A680-A14E75570E24}"/>
              </a:ext>
            </a:extLst>
          </p:cNvPr>
          <p:cNvSpPr/>
          <p:nvPr/>
        </p:nvSpPr>
        <p:spPr bwMode="auto">
          <a:xfrm>
            <a:off x="5792037" y="2210636"/>
            <a:ext cx="1034980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Mem2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530C9A-A4D3-844C-8AB1-9439DF763546}"/>
              </a:ext>
            </a:extLst>
          </p:cNvPr>
          <p:cNvSpPr/>
          <p:nvPr/>
        </p:nvSpPr>
        <p:spPr bwMode="auto">
          <a:xfrm>
            <a:off x="7160287" y="2210636"/>
            <a:ext cx="1034980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Action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F3B29A3-5109-0445-BF0A-821BA5024D04}"/>
              </a:ext>
            </a:extLst>
          </p:cNvPr>
          <p:cNvGrpSpPr/>
          <p:nvPr/>
        </p:nvGrpSpPr>
        <p:grpSpPr>
          <a:xfrm>
            <a:off x="4941277" y="1151791"/>
            <a:ext cx="1368250" cy="1058846"/>
            <a:chOff x="4941277" y="1151791"/>
            <a:chExt cx="1368250" cy="10588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4BA46C6-EDB7-7C4B-9096-1DFA168425AA}"/>
                </a:ext>
              </a:extLst>
            </p:cNvPr>
            <p:cNvSpPr/>
            <p:nvPr/>
          </p:nvSpPr>
          <p:spPr bwMode="auto">
            <a:xfrm>
              <a:off x="5349910" y="1151791"/>
              <a:ext cx="829826" cy="502418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LTM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3611A62-F69E-5841-A048-16AD9F998CFB}"/>
                </a:ext>
              </a:extLst>
            </p:cNvPr>
            <p:cNvCxnSpPr>
              <a:cxnSpLocks/>
              <a:endCxn id="9" idx="2"/>
            </p:cNvCxnSpPr>
            <p:nvPr/>
          </p:nvCxnSpPr>
          <p:spPr bwMode="auto">
            <a:xfrm flipV="1">
              <a:off x="4941277" y="1654209"/>
              <a:ext cx="823546" cy="55642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4EBAA29-F816-D243-8C6A-A7272E7B0DF1}"/>
                </a:ext>
              </a:extLst>
            </p:cNvPr>
            <p:cNvCxnSpPr>
              <a:cxnSpLocks/>
              <a:stCxn id="9" idx="2"/>
              <a:endCxn id="7" idx="0"/>
            </p:cNvCxnSpPr>
            <p:nvPr/>
          </p:nvCxnSpPr>
          <p:spPr bwMode="auto">
            <a:xfrm>
              <a:off x="5764823" y="1654209"/>
              <a:ext cx="544704" cy="556427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A417FCA-74B1-A84D-999B-1C17DEE50A3F}"/>
              </a:ext>
            </a:extLst>
          </p:cNvPr>
          <p:cNvGrpSpPr/>
          <p:nvPr/>
        </p:nvGrpSpPr>
        <p:grpSpPr>
          <a:xfrm>
            <a:off x="3691583" y="2706704"/>
            <a:ext cx="3843513" cy="2779697"/>
            <a:chOff x="3691583" y="2706704"/>
            <a:chExt cx="3843513" cy="2779697"/>
          </a:xfrm>
        </p:grpSpPr>
        <p:sp>
          <p:nvSpPr>
            <p:cNvPr id="18" name="Trapezoid 17">
              <a:extLst>
                <a:ext uri="{FF2B5EF4-FFF2-40B4-BE49-F238E27FC236}">
                  <a16:creationId xmlns:a16="http://schemas.microsoft.com/office/drawing/2014/main" id="{3D6D1908-8C12-7E4F-8AE4-FD0A0F9F1718}"/>
                </a:ext>
              </a:extLst>
            </p:cNvPr>
            <p:cNvSpPr/>
            <p:nvPr/>
          </p:nvSpPr>
          <p:spPr bwMode="auto">
            <a:xfrm>
              <a:off x="5407376" y="4293221"/>
              <a:ext cx="2127720" cy="1193180"/>
            </a:xfrm>
            <a:prstGeom prst="trapezoid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BG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latin typeface="Arial" charset="0"/>
                  <a:ea typeface="ＭＳ Ｐゴシック" charset="-128"/>
                  <a:cs typeface="ＭＳ Ｐゴシック" charset="-128"/>
                </a:rPr>
                <a:t>Thalamus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571E26A7-E3EF-5941-9B8C-92DA4D51BFBD}"/>
                </a:ext>
              </a:extLst>
            </p:cNvPr>
            <p:cNvCxnSpPr>
              <a:cxnSpLocks/>
              <a:stCxn id="5" idx="2"/>
              <a:endCxn id="6" idx="2"/>
            </p:cNvCxnSpPr>
            <p:nvPr/>
          </p:nvCxnSpPr>
          <p:spPr bwMode="auto">
            <a:xfrm rot="16200000" flipH="1">
              <a:off x="4313255" y="2085032"/>
              <a:ext cx="12700" cy="1256044"/>
            </a:xfrm>
            <a:prstGeom prst="bentConnector3">
              <a:avLst>
                <a:gd name="adj1" fmla="val 4521945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696A275-CD2B-4741-8CF7-73E44E479F3C}"/>
                </a:ext>
              </a:extLst>
            </p:cNvPr>
            <p:cNvCxnSpPr>
              <a:stCxn id="18" idx="0"/>
            </p:cNvCxnSpPr>
            <p:nvPr/>
          </p:nvCxnSpPr>
          <p:spPr bwMode="auto">
            <a:xfrm flipH="1" flipV="1">
              <a:off x="4319605" y="3289610"/>
              <a:ext cx="2151631" cy="100361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F5CADED-FA98-734C-8790-E3D2A6C774F2}"/>
              </a:ext>
            </a:extLst>
          </p:cNvPr>
          <p:cNvGrpSpPr/>
          <p:nvPr/>
        </p:nvGrpSpPr>
        <p:grpSpPr>
          <a:xfrm>
            <a:off x="1143000" y="2713054"/>
            <a:ext cx="5328236" cy="3275151"/>
            <a:chOff x="1143000" y="2713054"/>
            <a:chExt cx="5328236" cy="3275151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C8FA83A-C017-A740-A6E1-310C111397E1}"/>
                </a:ext>
              </a:extLst>
            </p:cNvPr>
            <p:cNvCxnSpPr>
              <a:stCxn id="4" idx="2"/>
            </p:cNvCxnSpPr>
            <p:nvPr/>
          </p:nvCxnSpPr>
          <p:spPr bwMode="auto">
            <a:xfrm>
              <a:off x="2430026" y="2713054"/>
              <a:ext cx="2977350" cy="325284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F7B0BF7-E94A-4947-AA62-2C61EC0E7E39}"/>
                </a:ext>
              </a:extLst>
            </p:cNvPr>
            <p:cNvCxnSpPr>
              <a:stCxn id="3" idx="2"/>
            </p:cNvCxnSpPr>
            <p:nvPr/>
          </p:nvCxnSpPr>
          <p:spPr bwMode="auto">
            <a:xfrm>
              <a:off x="1143000" y="2713054"/>
              <a:ext cx="4264376" cy="327515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Elbow Connector 36">
              <a:extLst>
                <a:ext uri="{FF2B5EF4-FFF2-40B4-BE49-F238E27FC236}">
                  <a16:creationId xmlns:a16="http://schemas.microsoft.com/office/drawing/2014/main" id="{AF2F6379-5461-3848-BDB9-42FFCB2BE03B}"/>
                </a:ext>
              </a:extLst>
            </p:cNvPr>
            <p:cNvCxnSpPr/>
            <p:nvPr/>
          </p:nvCxnSpPr>
          <p:spPr bwMode="auto">
            <a:xfrm flipV="1">
              <a:off x="5407376" y="5486401"/>
              <a:ext cx="1063860" cy="479501"/>
            </a:xfrm>
            <a:prstGeom prst="bentConnector3">
              <a:avLst>
                <a:gd name="adj1" fmla="val 100313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4E9D156-07B1-434D-B552-AC469FDCCCED}"/>
              </a:ext>
            </a:extLst>
          </p:cNvPr>
          <p:cNvGrpSpPr/>
          <p:nvPr/>
        </p:nvGrpSpPr>
        <p:grpSpPr>
          <a:xfrm>
            <a:off x="1913373" y="4889811"/>
            <a:ext cx="4557862" cy="880946"/>
            <a:chOff x="1913373" y="4889811"/>
            <a:chExt cx="4557862" cy="880946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44660CA-1649-4748-8425-D8330C25A039}"/>
                </a:ext>
              </a:extLst>
            </p:cNvPr>
            <p:cNvSpPr/>
            <p:nvPr/>
          </p:nvSpPr>
          <p:spPr bwMode="auto">
            <a:xfrm>
              <a:off x="1913373" y="4889811"/>
              <a:ext cx="1867584" cy="88094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PRIM: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latin typeface="Arial" charset="0"/>
                  <a:ea typeface="ＭＳ Ｐゴシック" charset="-128"/>
                  <a:cs typeface="ＭＳ Ｐゴシック" charset="-128"/>
                </a:rPr>
                <a:t>WM-&gt;Mem1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41" name="Elbow Connector 40">
              <a:extLst>
                <a:ext uri="{FF2B5EF4-FFF2-40B4-BE49-F238E27FC236}">
                  <a16:creationId xmlns:a16="http://schemas.microsoft.com/office/drawing/2014/main" id="{85A791CC-A624-664A-87E8-8676F0BB0DCB}"/>
                </a:ext>
              </a:extLst>
            </p:cNvPr>
            <p:cNvCxnSpPr>
              <a:stCxn id="29" idx="2"/>
              <a:endCxn id="18" idx="2"/>
            </p:cNvCxnSpPr>
            <p:nvPr/>
          </p:nvCxnSpPr>
          <p:spPr bwMode="auto">
            <a:xfrm rot="5400000" flipH="1" flipV="1">
              <a:off x="4517022" y="3816543"/>
              <a:ext cx="284356" cy="3624071"/>
            </a:xfrm>
            <a:prstGeom prst="bentConnector3">
              <a:avLst>
                <a:gd name="adj1" fmla="val -80392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055E520-AFC3-0745-8A73-8FAEA58099BE}"/>
              </a:ext>
            </a:extLst>
          </p:cNvPr>
          <p:cNvGrpSpPr/>
          <p:nvPr/>
        </p:nvGrpSpPr>
        <p:grpSpPr>
          <a:xfrm>
            <a:off x="684539" y="2713054"/>
            <a:ext cx="6993238" cy="1580166"/>
            <a:chOff x="684539" y="2713054"/>
            <a:chExt cx="6993238" cy="1580166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DCA70D7-1786-DB41-AC09-4B672CDAD618}"/>
                </a:ext>
              </a:extLst>
            </p:cNvPr>
            <p:cNvSpPr/>
            <p:nvPr/>
          </p:nvSpPr>
          <p:spPr bwMode="auto">
            <a:xfrm>
              <a:off x="684539" y="3422597"/>
              <a:ext cx="1745487" cy="87062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Combined</a:t>
              </a:r>
            </a:p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latin typeface="Arial" charset="0"/>
                  <a:ea typeface="ＭＳ Ｐゴシック" charset="-128"/>
                  <a:cs typeface="ＭＳ Ｐゴシック" charset="-128"/>
                </a:rPr>
                <a:t>State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94B48AF1-16C6-1241-AB72-878206EEA1FB}"/>
                </a:ext>
              </a:extLst>
            </p:cNvPr>
            <p:cNvCxnSpPr>
              <a:endCxn id="43" idx="0"/>
            </p:cNvCxnSpPr>
            <p:nvPr/>
          </p:nvCxnSpPr>
          <p:spPr bwMode="auto">
            <a:xfrm>
              <a:off x="1143000" y="2719405"/>
              <a:ext cx="414283" cy="70319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896AA230-A064-6C4B-8392-BD063EA4878C}"/>
                </a:ext>
              </a:extLst>
            </p:cNvPr>
            <p:cNvCxnSpPr>
              <a:endCxn id="43" idx="0"/>
            </p:cNvCxnSpPr>
            <p:nvPr/>
          </p:nvCxnSpPr>
          <p:spPr bwMode="auto">
            <a:xfrm flipH="1">
              <a:off x="1557283" y="2719404"/>
              <a:ext cx="872743" cy="70319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2783EA17-9B9C-9945-AC61-1C447883BF97}"/>
                </a:ext>
              </a:extLst>
            </p:cNvPr>
            <p:cNvCxnSpPr>
              <a:endCxn id="43" idx="0"/>
            </p:cNvCxnSpPr>
            <p:nvPr/>
          </p:nvCxnSpPr>
          <p:spPr bwMode="auto">
            <a:xfrm flipH="1">
              <a:off x="1557283" y="2719404"/>
              <a:ext cx="2134300" cy="70319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57F04CA1-FB15-AB4C-A1FE-3A0ADEBB82D9}"/>
                </a:ext>
              </a:extLst>
            </p:cNvPr>
            <p:cNvCxnSpPr>
              <a:stCxn id="6" idx="2"/>
              <a:endCxn id="43" idx="0"/>
            </p:cNvCxnSpPr>
            <p:nvPr/>
          </p:nvCxnSpPr>
          <p:spPr bwMode="auto">
            <a:xfrm flipH="1">
              <a:off x="1557283" y="2713054"/>
              <a:ext cx="3383994" cy="70954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25094D06-C97C-A64A-860A-F61F2C3865AB}"/>
                </a:ext>
              </a:extLst>
            </p:cNvPr>
            <p:cNvCxnSpPr>
              <a:stCxn id="7" idx="2"/>
              <a:endCxn id="43" idx="0"/>
            </p:cNvCxnSpPr>
            <p:nvPr/>
          </p:nvCxnSpPr>
          <p:spPr bwMode="auto">
            <a:xfrm flipH="1">
              <a:off x="1557283" y="2713054"/>
              <a:ext cx="4752244" cy="70954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70D318DA-0BF0-8847-8FCE-2DEB7DFD5712}"/>
                </a:ext>
              </a:extLst>
            </p:cNvPr>
            <p:cNvCxnSpPr>
              <a:stCxn id="8" idx="2"/>
              <a:endCxn id="43" idx="0"/>
            </p:cNvCxnSpPr>
            <p:nvPr/>
          </p:nvCxnSpPr>
          <p:spPr bwMode="auto">
            <a:xfrm flipH="1">
              <a:off x="1557283" y="2713054"/>
              <a:ext cx="6120494" cy="70954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811EBE1-E777-AC41-BBB1-C4FBFD67728F}"/>
              </a:ext>
            </a:extLst>
          </p:cNvPr>
          <p:cNvGrpSpPr/>
          <p:nvPr/>
        </p:nvGrpSpPr>
        <p:grpSpPr>
          <a:xfrm>
            <a:off x="240849" y="4293220"/>
            <a:ext cx="1672524" cy="1335358"/>
            <a:chOff x="240849" y="4293220"/>
            <a:chExt cx="1672524" cy="1335358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E71F4E7-815B-A84C-BDDD-866BFC038118}"/>
                </a:ext>
              </a:extLst>
            </p:cNvPr>
            <p:cNvSpPr/>
            <p:nvPr/>
          </p:nvSpPr>
          <p:spPr bwMode="auto">
            <a:xfrm>
              <a:off x="240849" y="4535451"/>
              <a:ext cx="1517086" cy="868101"/>
            </a:xfrm>
            <a:prstGeom prst="rect">
              <a:avLst/>
            </a:prstGeom>
            <a:solidFill>
              <a:srgbClr val="FF7E7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Mapping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ABAEB02-7D0B-2049-A522-D9814628FE71}"/>
                </a:ext>
              </a:extLst>
            </p:cNvPr>
            <p:cNvCxnSpPr>
              <a:stCxn id="43" idx="2"/>
              <a:endCxn id="57" idx="0"/>
            </p:cNvCxnSpPr>
            <p:nvPr/>
          </p:nvCxnSpPr>
          <p:spPr bwMode="auto">
            <a:xfrm flipH="1">
              <a:off x="999392" y="4293220"/>
              <a:ext cx="557891" cy="24223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D2E52965-3DC4-0C47-8259-34E9C692F7B5}"/>
                </a:ext>
              </a:extLst>
            </p:cNvPr>
            <p:cNvCxnSpPr>
              <a:stCxn id="57" idx="2"/>
            </p:cNvCxnSpPr>
            <p:nvPr/>
          </p:nvCxnSpPr>
          <p:spPr bwMode="auto">
            <a:xfrm>
              <a:off x="999392" y="5403552"/>
              <a:ext cx="913981" cy="22502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346295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C9581-3BE6-9A47-9B65-699BF2B6E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81160-53CE-344C-AC6E-173E2E5A4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semantic pointer with all the buffer slots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State = vision1 * NINE + vision2 * BLACK + 	goal * WMTASK + memory1 * NINE + 	etc.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Testing conditions is less explicit</a:t>
            </a:r>
          </a:p>
        </p:txBody>
      </p:sp>
    </p:spTree>
    <p:extLst>
      <p:ext uri="{BB962C8B-B14F-4D97-AF65-F5344CB8AC3E}">
        <p14:creationId xmlns:p14="http://schemas.microsoft.com/office/powerpoint/2010/main" val="128616677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Smallwood et al. 2011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859930"/>
            <a:ext cx="7772400" cy="123607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Result: More mind-wandering during the CRT than the WM task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014" y="1335349"/>
            <a:ext cx="5880186" cy="359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9335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31E-46FF-B942-BAE0-DC989582E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State-&gt;PRIM mapping with </a:t>
            </a:r>
            <a:br>
              <a:rPr lang="en-US" dirty="0"/>
            </a:br>
            <a:r>
              <a:rPr lang="en-US" dirty="0"/>
              <a:t>Winner-Take-All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E8A8C-7E59-574E-8030-C8A3BF44A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'G1*WMTASK + V1*FOUR + V2*BLACK' : 'V1WM1',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'G1*WMTASK + V1*QUESTION + V2*RED' : 'WM1RT1',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'G1*WMTASK + RT2*(ODD + EVEN)' : 'RT2AC1’,</a:t>
            </a:r>
          </a:p>
          <a:p>
            <a:pPr marL="0" indent="0">
              <a:buNone/>
            </a:pPr>
            <a:endParaRPr lang="en-US" sz="18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'G1*CRTTASK + V1*FOUR + V2*BLACK' : 'NOACTION',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'G1*CRTTASK + V1*FOUR + V2*RED' : 'V1RT1',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'G1*CRTTASK + RT2*(ODD + EVEN)' : 'RT2AC1’,</a:t>
            </a:r>
          </a:p>
          <a:p>
            <a:pPr marL="0" indent="0">
              <a:buNone/>
            </a:pPr>
            <a:endParaRPr lang="en-US" sz="18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'RT2*EPISODE' : 'RT2WM1',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'WM1*EPISODE' : 'WM1RT1'</a:t>
            </a:r>
          </a:p>
        </p:txBody>
      </p:sp>
    </p:spTree>
    <p:extLst>
      <p:ext uri="{BB962C8B-B14F-4D97-AF65-F5344CB8AC3E}">
        <p14:creationId xmlns:p14="http://schemas.microsoft.com/office/powerpoint/2010/main" val="372820172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A0260-50F0-B64E-ADA9-E730679CA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BG/Thalamus 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FB0B4-49E3-AB4F-9DA0-858249F22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 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	</a:t>
            </a:r>
            <a:r>
              <a:rPr lang="en-US" sz="2000" dirty="0" err="1">
                <a:latin typeface="Courier" pitchFamily="2" charset="0"/>
              </a:rPr>
              <a:t>spa.dot</a:t>
            </a:r>
            <a:r>
              <a:rPr lang="en-US" sz="2000" dirty="0">
                <a:latin typeface="Courier" pitchFamily="2" charset="0"/>
              </a:rPr>
              <a:t>(prim, s.V1RT1), vision1 &gt;&gt; memory1)</a:t>
            </a: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	</a:t>
            </a:r>
            <a:r>
              <a:rPr lang="en-US" sz="2000" dirty="0" err="1">
                <a:latin typeface="Courier" pitchFamily="2" charset="0"/>
              </a:rPr>
              <a:t>spa.dot</a:t>
            </a:r>
            <a:r>
              <a:rPr lang="en-US" sz="2000" dirty="0">
                <a:latin typeface="Courier" pitchFamily="2" charset="0"/>
              </a:rPr>
              <a:t>(prim, s.RT2AC1), memory2 &gt;&gt; action)</a:t>
            </a: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 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	</a:t>
            </a:r>
            <a:r>
              <a:rPr lang="en-US" sz="2000" dirty="0" err="1">
                <a:latin typeface="Courier" pitchFamily="2" charset="0"/>
              </a:rPr>
              <a:t>spa.dot</a:t>
            </a:r>
            <a:r>
              <a:rPr lang="en-US" sz="2000" dirty="0">
                <a:latin typeface="Courier" pitchFamily="2" charset="0"/>
              </a:rPr>
              <a:t>(prim, s.V1WM1), vision1 &gt;&gt; </a:t>
            </a:r>
            <a:r>
              <a:rPr lang="en-US" sz="2000" dirty="0" err="1">
                <a:latin typeface="Courier" pitchFamily="2" charset="0"/>
              </a:rPr>
              <a:t>wm</a:t>
            </a:r>
            <a:r>
              <a:rPr lang="en-US" sz="20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 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	</a:t>
            </a:r>
            <a:r>
              <a:rPr lang="en-US" sz="2000" dirty="0" err="1">
                <a:latin typeface="Courier" pitchFamily="2" charset="0"/>
              </a:rPr>
              <a:t>spa.dot</a:t>
            </a:r>
            <a:r>
              <a:rPr lang="en-US" sz="2000" dirty="0">
                <a:latin typeface="Courier" pitchFamily="2" charset="0"/>
              </a:rPr>
              <a:t>(prim, s.WM1RT1), </a:t>
            </a:r>
            <a:r>
              <a:rPr lang="en-US" sz="2000" dirty="0" err="1">
                <a:latin typeface="Courier" pitchFamily="2" charset="0"/>
              </a:rPr>
              <a:t>wm</a:t>
            </a:r>
            <a:r>
              <a:rPr lang="en-US" sz="2000" dirty="0">
                <a:latin typeface="Courier" pitchFamily="2" charset="0"/>
              </a:rPr>
              <a:t> &gt;&gt; memory1)</a:t>
            </a: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	</a:t>
            </a:r>
            <a:r>
              <a:rPr lang="en-US" sz="2000" dirty="0" err="1">
                <a:latin typeface="Courier" pitchFamily="2" charset="0"/>
              </a:rPr>
              <a:t>spa.dot</a:t>
            </a:r>
            <a:r>
              <a:rPr lang="en-US" sz="2000" dirty="0">
                <a:latin typeface="Courier" pitchFamily="2" charset="0"/>
              </a:rPr>
              <a:t>(prim, s.RT2WM1), memory2 &gt;&gt; </a:t>
            </a:r>
            <a:r>
              <a:rPr lang="en-US" sz="2000" dirty="0" err="1">
                <a:latin typeface="Courier" pitchFamily="2" charset="0"/>
              </a:rPr>
              <a:t>wm</a:t>
            </a:r>
            <a:r>
              <a:rPr lang="en-US" sz="2000" dirty="0">
                <a:latin typeface="Courier" pitchFamily="2" charset="0"/>
              </a:rPr>
              <a:t>),</a:t>
            </a: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(0.5, </a:t>
            </a:r>
            <a:r>
              <a:rPr lang="en-US" sz="2000" dirty="0" err="1">
                <a:latin typeface="Courier" pitchFamily="2" charset="0"/>
              </a:rPr>
              <a:t>s.EPISODE</a:t>
            </a:r>
            <a:r>
              <a:rPr lang="en-US" sz="2000" dirty="0">
                <a:latin typeface="Courier" pitchFamily="2" charset="0"/>
              </a:rPr>
              <a:t> &gt;&gt; memory2)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8306872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M_without_mindwandering">
            <a:hlinkClick r:id="" action="ppaction://media"/>
            <a:extLst>
              <a:ext uri="{FF2B5EF4-FFF2-40B4-BE49-F238E27FC236}">
                <a16:creationId xmlns:a16="http://schemas.microsoft.com/office/drawing/2014/main" id="{B0169170-6158-F340-880B-5CFB511C2A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2461" y="0"/>
            <a:ext cx="76708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02F8DE-5CDD-B840-9FCE-0C892B11823D}"/>
              </a:ext>
            </a:extLst>
          </p:cNvPr>
          <p:cNvSpPr txBox="1"/>
          <p:nvPr/>
        </p:nvSpPr>
        <p:spPr>
          <a:xfrm>
            <a:off x="312516" y="0"/>
            <a:ext cx="1412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WM task</a:t>
            </a:r>
          </a:p>
        </p:txBody>
      </p:sp>
    </p:spTree>
    <p:extLst>
      <p:ext uri="{BB962C8B-B14F-4D97-AF65-F5344CB8AC3E}">
        <p14:creationId xmlns:p14="http://schemas.microsoft.com/office/powerpoint/2010/main" val="17273261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RT_with_mindwandering">
            <a:hlinkClick r:id="" action="ppaction://media"/>
            <a:extLst>
              <a:ext uri="{FF2B5EF4-FFF2-40B4-BE49-F238E27FC236}">
                <a16:creationId xmlns:a16="http://schemas.microsoft.com/office/drawing/2014/main" id="{36C49417-ABDA-A14D-B862-A8D6BC8D66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7656" y="0"/>
            <a:ext cx="745331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23270ED-742D-D44F-83C3-5CDE26591000}"/>
              </a:ext>
            </a:extLst>
          </p:cNvPr>
          <p:cNvSpPr txBox="1"/>
          <p:nvPr/>
        </p:nvSpPr>
        <p:spPr>
          <a:xfrm>
            <a:off x="312516" y="0"/>
            <a:ext cx="1412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CRT  task</a:t>
            </a:r>
          </a:p>
        </p:txBody>
      </p:sp>
    </p:spTree>
    <p:extLst>
      <p:ext uri="{BB962C8B-B14F-4D97-AF65-F5344CB8AC3E}">
        <p14:creationId xmlns:p14="http://schemas.microsoft.com/office/powerpoint/2010/main" val="14532606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Default Theme">
  <a:themeElements>
    <a:clrScheme name="">
      <a:dk1>
        <a:srgbClr val="000000"/>
      </a:dk1>
      <a:lt1>
        <a:srgbClr val="F0E586"/>
      </a:lt1>
      <a:dk2>
        <a:srgbClr val="000000"/>
      </a:dk2>
      <a:lt2>
        <a:srgbClr val="000066"/>
      </a:lt2>
      <a:accent1>
        <a:srgbClr val="FFCC66"/>
      </a:accent1>
      <a:accent2>
        <a:srgbClr val="9999FF"/>
      </a:accent2>
      <a:accent3>
        <a:srgbClr val="F6F0C3"/>
      </a:accent3>
      <a:accent4>
        <a:srgbClr val="000000"/>
      </a:accent4>
      <a:accent5>
        <a:srgbClr val="FFE2B8"/>
      </a:accent5>
      <a:accent6>
        <a:srgbClr val="8A8AE7"/>
      </a:accent6>
      <a:hlink>
        <a:srgbClr val="99CCFF"/>
      </a:hlink>
      <a:folHlink>
        <a:srgbClr val="0066FF"/>
      </a:folHlink>
    </a:clrScheme>
    <a:fontScheme name="lecture8">
      <a:majorFont>
        <a:latin typeface="Optima"/>
        <a:ea typeface=""/>
        <a:cs typeface=""/>
      </a:majorFont>
      <a:minorFont>
        <a:latin typeface="Opti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lecture8 1">
        <a:dk1>
          <a:srgbClr val="000066"/>
        </a:dk1>
        <a:lt1>
          <a:srgbClr val="CCECFF"/>
        </a:lt1>
        <a:dk2>
          <a:srgbClr val="0000CC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AAAAE2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2">
        <a:dk1>
          <a:srgbClr val="000066"/>
        </a:dk1>
        <a:lt1>
          <a:srgbClr val="CCECFF"/>
        </a:lt1>
        <a:dk2>
          <a:srgbClr val="6699FF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B8CAFF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8 4">
        <a:dk1>
          <a:srgbClr val="000000"/>
        </a:dk1>
        <a:lt1>
          <a:srgbClr val="F0E586"/>
        </a:lt1>
        <a:dk2>
          <a:srgbClr val="000000"/>
        </a:dk2>
        <a:lt2>
          <a:srgbClr val="000066"/>
        </a:lt2>
        <a:accent1>
          <a:srgbClr val="CC99FF"/>
        </a:accent1>
        <a:accent2>
          <a:srgbClr val="9999FF"/>
        </a:accent2>
        <a:accent3>
          <a:srgbClr val="F6F0C3"/>
        </a:accent3>
        <a:accent4>
          <a:srgbClr val="000000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194</TotalTime>
  <Words>456</Words>
  <Application>Microsoft Macintosh PowerPoint</Application>
  <PresentationFormat>On-screen Show (4:3)</PresentationFormat>
  <Paragraphs>73</Paragraphs>
  <Slides>16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Calibri</vt:lpstr>
      <vt:lpstr>Courier</vt:lpstr>
      <vt:lpstr>Georgia</vt:lpstr>
      <vt:lpstr>Helvetica</vt:lpstr>
      <vt:lpstr>Helvetica Neue Light</vt:lpstr>
      <vt:lpstr>Helvetica Neue Medium</vt:lpstr>
      <vt:lpstr>Monotype Sorts</vt:lpstr>
      <vt:lpstr>Optima</vt:lpstr>
      <vt:lpstr>Wingdings</vt:lpstr>
      <vt:lpstr>1_Default Theme</vt:lpstr>
      <vt:lpstr>A spiking neural architecture that learns tasks</vt:lpstr>
      <vt:lpstr>PowerPoint Presentation</vt:lpstr>
      <vt:lpstr>Nengo/PRIMs/ACT-R</vt:lpstr>
      <vt:lpstr>Combined State</vt:lpstr>
      <vt:lpstr>Example: Smallwood et al. 2011</vt:lpstr>
      <vt:lpstr>State-&gt;PRIM mapping with  Winner-Take-All network</vt:lpstr>
      <vt:lpstr>BG/Thalamus actions</vt:lpstr>
      <vt:lpstr>PowerPoint Presentation</vt:lpstr>
      <vt:lpstr>PowerPoint Presentation</vt:lpstr>
      <vt:lpstr>Model can reproduce Smallwood et al. results</vt:lpstr>
      <vt:lpstr>PowerPoint Presentation</vt:lpstr>
      <vt:lpstr>Setup</vt:lpstr>
      <vt:lpstr>Results</vt:lpstr>
      <vt:lpstr>PowerPoint Presentation</vt:lpstr>
      <vt:lpstr>PowerPoint Presentation</vt:lpstr>
      <vt:lpstr>Lessons learned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 Taatgen</dc:creator>
  <cp:lastModifiedBy>Niels Taatgen</cp:lastModifiedBy>
  <cp:revision>40</cp:revision>
  <dcterms:created xsi:type="dcterms:W3CDTF">2018-06-15T13:58:05Z</dcterms:created>
  <dcterms:modified xsi:type="dcterms:W3CDTF">2022-04-08T08:33:24Z</dcterms:modified>
</cp:coreProperties>
</file>

<file path=docProps/thumbnail.jpeg>
</file>